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3" r:id="rId4"/>
    <p:sldId id="260" r:id="rId5"/>
    <p:sldId id="265" r:id="rId6"/>
    <p:sldId id="261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EC6C4-A8BF-42C2-A8ED-15ECFC0585AC}" v="217" dt="2022-03-21T15:02:52.340"/>
    <p1510:client id="{CD026113-B50A-402B-A897-642B927D972F}" v="2729" dt="2022-03-21T15:04:44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59674-8065-4B40-A920-7F4D804E5E8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3D2D1B-C5A2-4020-9066-E9EFA6E3C6C3}">
      <dgm:prSet/>
      <dgm:spPr/>
      <dgm:t>
        <a:bodyPr/>
        <a:lstStyle/>
        <a:p>
          <a:r>
            <a:rPr lang="pt-PT" dirty="0">
              <a:latin typeface="+mj-lt"/>
            </a:rPr>
            <a:t>Obtenção dos </a:t>
          </a:r>
          <a:r>
            <a:rPr lang="pt-PT" dirty="0" err="1">
              <a:latin typeface="+mj-lt"/>
            </a:rPr>
            <a:t>Sprites</a:t>
          </a:r>
          <a:r>
            <a:rPr lang="pt-PT" dirty="0">
              <a:latin typeface="+mj-lt"/>
            </a:rPr>
            <a:t> necessários para o Projeto</a:t>
          </a:r>
          <a:endParaRPr lang="en-US" dirty="0">
            <a:latin typeface="+mj-lt"/>
          </a:endParaRPr>
        </a:p>
      </dgm:t>
    </dgm:pt>
    <dgm:pt modelId="{CC079C2E-6268-4C2B-B9C4-DB7DA2E757EC}" type="parTrans" cxnId="{7A93534D-48F8-44AB-AED3-5371A57C9C37}">
      <dgm:prSet/>
      <dgm:spPr/>
      <dgm:t>
        <a:bodyPr/>
        <a:lstStyle/>
        <a:p>
          <a:endParaRPr lang="en-US"/>
        </a:p>
      </dgm:t>
    </dgm:pt>
    <dgm:pt modelId="{41FE9B13-59FA-46DC-8183-DD448EEC32CD}" type="sibTrans" cxnId="{7A93534D-48F8-44AB-AED3-5371A57C9C37}">
      <dgm:prSet/>
      <dgm:spPr/>
      <dgm:t>
        <a:bodyPr/>
        <a:lstStyle/>
        <a:p>
          <a:endParaRPr lang="en-US"/>
        </a:p>
      </dgm:t>
    </dgm:pt>
    <dgm:pt modelId="{8A5634C9-0FF4-4C11-B710-ED1A8580CF98}">
      <dgm:prSet/>
      <dgm:spPr/>
      <dgm:t>
        <a:bodyPr/>
        <a:lstStyle/>
        <a:p>
          <a:r>
            <a:rPr lang="pt-PT" dirty="0">
              <a:latin typeface="+mj-lt"/>
            </a:rPr>
            <a:t>Implementação da Estrutura do Controlo do </a:t>
          </a:r>
          <a:r>
            <a:rPr lang="pt-PT" dirty="0" err="1">
              <a:latin typeface="+mj-lt"/>
            </a:rPr>
            <a:t>Mario</a:t>
          </a:r>
          <a:endParaRPr lang="en-US" dirty="0">
            <a:latin typeface="+mj-lt"/>
          </a:endParaRPr>
        </a:p>
      </dgm:t>
    </dgm:pt>
    <dgm:pt modelId="{ABE41E43-42C5-4D3F-9E20-8C4B1527D2A3}" type="parTrans" cxnId="{5F505553-51E5-495C-B180-64E71E739730}">
      <dgm:prSet/>
      <dgm:spPr/>
      <dgm:t>
        <a:bodyPr/>
        <a:lstStyle/>
        <a:p>
          <a:endParaRPr lang="en-US"/>
        </a:p>
      </dgm:t>
    </dgm:pt>
    <dgm:pt modelId="{48EC376E-F086-4437-B53B-144C73B515EF}" type="sibTrans" cxnId="{5F505553-51E5-495C-B180-64E71E739730}">
      <dgm:prSet/>
      <dgm:spPr/>
      <dgm:t>
        <a:bodyPr/>
        <a:lstStyle/>
        <a:p>
          <a:endParaRPr lang="en-US"/>
        </a:p>
      </dgm:t>
    </dgm:pt>
    <dgm:pt modelId="{0067FDD4-61A5-483A-B71D-C567CEA430CE}">
      <dgm:prSet/>
      <dgm:spPr/>
      <dgm:t>
        <a:bodyPr/>
        <a:lstStyle/>
        <a:p>
          <a:r>
            <a:rPr lang="pt-PT" dirty="0">
              <a:latin typeface="+mj-lt"/>
            </a:rPr>
            <a:t>Desenvolvimento da Geração do Mapa</a:t>
          </a:r>
          <a:endParaRPr lang="en-US" dirty="0">
            <a:latin typeface="+mj-lt"/>
          </a:endParaRPr>
        </a:p>
      </dgm:t>
    </dgm:pt>
    <dgm:pt modelId="{AC7B4198-E121-4C47-AD0D-AD4F70A99E5B}" type="parTrans" cxnId="{C07D299D-DA30-4320-AD5B-56CF8B14542E}">
      <dgm:prSet/>
      <dgm:spPr/>
      <dgm:t>
        <a:bodyPr/>
        <a:lstStyle/>
        <a:p>
          <a:endParaRPr lang="en-US"/>
        </a:p>
      </dgm:t>
    </dgm:pt>
    <dgm:pt modelId="{1D6F9A3E-CA1D-45C4-BBC2-505894F1E40F}" type="sibTrans" cxnId="{C07D299D-DA30-4320-AD5B-56CF8B14542E}">
      <dgm:prSet/>
      <dgm:spPr/>
      <dgm:t>
        <a:bodyPr/>
        <a:lstStyle/>
        <a:p>
          <a:endParaRPr lang="en-US"/>
        </a:p>
      </dgm:t>
    </dgm:pt>
    <dgm:pt modelId="{7553256A-C347-4807-BBD8-17C9D2209C61}">
      <dgm:prSet/>
      <dgm:spPr/>
      <dgm:t>
        <a:bodyPr/>
        <a:lstStyle/>
        <a:p>
          <a:r>
            <a:rPr lang="pt-PT" dirty="0">
              <a:latin typeface="+mj-lt"/>
            </a:rPr>
            <a:t>Desenvolvimento do </a:t>
          </a:r>
          <a:r>
            <a:rPr lang="pt-PT" dirty="0" err="1">
              <a:latin typeface="+mj-lt"/>
            </a:rPr>
            <a:t>LeaderBoard</a:t>
          </a:r>
          <a:endParaRPr lang="en-US" dirty="0">
            <a:latin typeface="+mj-lt"/>
          </a:endParaRPr>
        </a:p>
      </dgm:t>
    </dgm:pt>
    <dgm:pt modelId="{BEDFF9F7-62DE-40D1-A716-0E7BE7CC5BD9}" type="parTrans" cxnId="{256DDD43-AAFD-409B-857B-9BB5248DA924}">
      <dgm:prSet/>
      <dgm:spPr/>
      <dgm:t>
        <a:bodyPr/>
        <a:lstStyle/>
        <a:p>
          <a:endParaRPr lang="en-US"/>
        </a:p>
      </dgm:t>
    </dgm:pt>
    <dgm:pt modelId="{F9BDE8E6-18EC-4272-8414-36C19157E861}" type="sibTrans" cxnId="{256DDD43-AAFD-409B-857B-9BB5248DA924}">
      <dgm:prSet/>
      <dgm:spPr/>
      <dgm:t>
        <a:bodyPr/>
        <a:lstStyle/>
        <a:p>
          <a:endParaRPr lang="en-US"/>
        </a:p>
      </dgm:t>
    </dgm:pt>
    <dgm:pt modelId="{42BF9219-0112-4D01-B72A-8513B8D11861}">
      <dgm:prSet/>
      <dgm:spPr/>
      <dgm:t>
        <a:bodyPr/>
        <a:lstStyle/>
        <a:p>
          <a:r>
            <a:rPr lang="pt-PT" dirty="0">
              <a:latin typeface="+mj-lt"/>
            </a:rPr>
            <a:t>Desenvolvimento de Ideias relacionadas com Atividade Física</a:t>
          </a:r>
          <a:endParaRPr lang="en-US" dirty="0">
            <a:latin typeface="+mj-lt"/>
          </a:endParaRPr>
        </a:p>
      </dgm:t>
    </dgm:pt>
    <dgm:pt modelId="{68E81257-4D2D-4386-A9B3-18F61BB927F6}" type="parTrans" cxnId="{7A98E8E0-C421-429E-BD2D-6B5029D2E33E}">
      <dgm:prSet/>
      <dgm:spPr/>
      <dgm:t>
        <a:bodyPr/>
        <a:lstStyle/>
        <a:p>
          <a:endParaRPr lang="en-US"/>
        </a:p>
      </dgm:t>
    </dgm:pt>
    <dgm:pt modelId="{F1285D87-51A0-4134-9E3B-95B84F349C53}" type="sibTrans" cxnId="{7A98E8E0-C421-429E-BD2D-6B5029D2E33E}">
      <dgm:prSet/>
      <dgm:spPr/>
      <dgm:t>
        <a:bodyPr/>
        <a:lstStyle/>
        <a:p>
          <a:endParaRPr lang="en-US"/>
        </a:p>
      </dgm:t>
    </dgm:pt>
    <dgm:pt modelId="{D776A194-3232-4445-9681-133AE6D7F902}" type="pres">
      <dgm:prSet presAssocID="{83E59674-8065-4B40-A920-7F4D804E5E80}" presName="linear" presStyleCnt="0">
        <dgm:presLayoutVars>
          <dgm:animLvl val="lvl"/>
          <dgm:resizeHandles val="exact"/>
        </dgm:presLayoutVars>
      </dgm:prSet>
      <dgm:spPr/>
    </dgm:pt>
    <dgm:pt modelId="{61D5C53C-FD27-498F-8ECD-AC20AA0457BF}" type="pres">
      <dgm:prSet presAssocID="{FE3D2D1B-C5A2-4020-9066-E9EFA6E3C6C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032655-F70C-4477-9B46-23FA533F4D36}" type="pres">
      <dgm:prSet presAssocID="{41FE9B13-59FA-46DC-8183-DD448EEC32CD}" presName="spacer" presStyleCnt="0"/>
      <dgm:spPr/>
    </dgm:pt>
    <dgm:pt modelId="{50D833B7-6B17-4587-ADFA-1C62DB9B6AEB}" type="pres">
      <dgm:prSet presAssocID="{8A5634C9-0FF4-4C11-B710-ED1A8580CF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DD314DF-5E21-4911-958B-ED358EBF3A35}" type="pres">
      <dgm:prSet presAssocID="{48EC376E-F086-4437-B53B-144C73B515EF}" presName="spacer" presStyleCnt="0"/>
      <dgm:spPr/>
    </dgm:pt>
    <dgm:pt modelId="{DED0CE52-8AAF-437D-933E-F7BC1B52E484}" type="pres">
      <dgm:prSet presAssocID="{0067FDD4-61A5-483A-B71D-C567CEA430C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5DA682A-D844-49C8-89B4-23A1395AEE70}" type="pres">
      <dgm:prSet presAssocID="{1D6F9A3E-CA1D-45C4-BBC2-505894F1E40F}" presName="spacer" presStyleCnt="0"/>
      <dgm:spPr/>
    </dgm:pt>
    <dgm:pt modelId="{A41DF46B-A0E7-49B5-8C8A-0480804CD7C7}" type="pres">
      <dgm:prSet presAssocID="{7553256A-C347-4807-BBD8-17C9D2209C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BBD8A4-7C35-4B73-9B2C-D2490B46A8FF}" type="pres">
      <dgm:prSet presAssocID="{F9BDE8E6-18EC-4272-8414-36C19157E861}" presName="spacer" presStyleCnt="0"/>
      <dgm:spPr/>
    </dgm:pt>
    <dgm:pt modelId="{ED89A0A7-9936-4E63-9E69-5D836F9C016E}" type="pres">
      <dgm:prSet presAssocID="{42BF9219-0112-4D01-B72A-8513B8D1186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4FAC328-83E1-4350-90AA-0479409DBF1F}" type="presOf" srcId="{FE3D2D1B-C5A2-4020-9066-E9EFA6E3C6C3}" destId="{61D5C53C-FD27-498F-8ECD-AC20AA0457BF}" srcOrd="0" destOrd="0" presId="urn:microsoft.com/office/officeart/2005/8/layout/vList2"/>
    <dgm:cxn modelId="{7FC2E32B-F0B6-4991-B529-5F52FF00F69C}" type="presOf" srcId="{7553256A-C347-4807-BBD8-17C9D2209C61}" destId="{A41DF46B-A0E7-49B5-8C8A-0480804CD7C7}" srcOrd="0" destOrd="0" presId="urn:microsoft.com/office/officeart/2005/8/layout/vList2"/>
    <dgm:cxn modelId="{A7DDDA36-5AF3-4BBA-8D43-0AF2C03D10A5}" type="presOf" srcId="{0067FDD4-61A5-483A-B71D-C567CEA430CE}" destId="{DED0CE52-8AAF-437D-933E-F7BC1B52E484}" srcOrd="0" destOrd="0" presId="urn:microsoft.com/office/officeart/2005/8/layout/vList2"/>
    <dgm:cxn modelId="{256DDD43-AAFD-409B-857B-9BB5248DA924}" srcId="{83E59674-8065-4B40-A920-7F4D804E5E80}" destId="{7553256A-C347-4807-BBD8-17C9D2209C61}" srcOrd="3" destOrd="0" parTransId="{BEDFF9F7-62DE-40D1-A716-0E7BE7CC5BD9}" sibTransId="{F9BDE8E6-18EC-4272-8414-36C19157E861}"/>
    <dgm:cxn modelId="{7A93534D-48F8-44AB-AED3-5371A57C9C37}" srcId="{83E59674-8065-4B40-A920-7F4D804E5E80}" destId="{FE3D2D1B-C5A2-4020-9066-E9EFA6E3C6C3}" srcOrd="0" destOrd="0" parTransId="{CC079C2E-6268-4C2B-B9C4-DB7DA2E757EC}" sibTransId="{41FE9B13-59FA-46DC-8183-DD448EEC32CD}"/>
    <dgm:cxn modelId="{5F505553-51E5-495C-B180-64E71E739730}" srcId="{83E59674-8065-4B40-A920-7F4D804E5E80}" destId="{8A5634C9-0FF4-4C11-B710-ED1A8580CF98}" srcOrd="1" destOrd="0" parTransId="{ABE41E43-42C5-4D3F-9E20-8C4B1527D2A3}" sibTransId="{48EC376E-F086-4437-B53B-144C73B515EF}"/>
    <dgm:cxn modelId="{9C0B5988-DCB4-4CC9-844F-4CFD13D774B6}" type="presOf" srcId="{83E59674-8065-4B40-A920-7F4D804E5E80}" destId="{D776A194-3232-4445-9681-133AE6D7F902}" srcOrd="0" destOrd="0" presId="urn:microsoft.com/office/officeart/2005/8/layout/vList2"/>
    <dgm:cxn modelId="{B33EF292-B218-4F6D-8900-14A8D19AF49B}" type="presOf" srcId="{8A5634C9-0FF4-4C11-B710-ED1A8580CF98}" destId="{50D833B7-6B17-4587-ADFA-1C62DB9B6AEB}" srcOrd="0" destOrd="0" presId="urn:microsoft.com/office/officeart/2005/8/layout/vList2"/>
    <dgm:cxn modelId="{C07D299D-DA30-4320-AD5B-56CF8B14542E}" srcId="{83E59674-8065-4B40-A920-7F4D804E5E80}" destId="{0067FDD4-61A5-483A-B71D-C567CEA430CE}" srcOrd="2" destOrd="0" parTransId="{AC7B4198-E121-4C47-AD0D-AD4F70A99E5B}" sibTransId="{1D6F9A3E-CA1D-45C4-BBC2-505894F1E40F}"/>
    <dgm:cxn modelId="{E3639CC8-3355-42F4-9245-60163DF8AD1B}" type="presOf" srcId="{42BF9219-0112-4D01-B72A-8513B8D11861}" destId="{ED89A0A7-9936-4E63-9E69-5D836F9C016E}" srcOrd="0" destOrd="0" presId="urn:microsoft.com/office/officeart/2005/8/layout/vList2"/>
    <dgm:cxn modelId="{7A98E8E0-C421-429E-BD2D-6B5029D2E33E}" srcId="{83E59674-8065-4B40-A920-7F4D804E5E80}" destId="{42BF9219-0112-4D01-B72A-8513B8D11861}" srcOrd="4" destOrd="0" parTransId="{68E81257-4D2D-4386-A9B3-18F61BB927F6}" sibTransId="{F1285D87-51A0-4134-9E3B-95B84F349C53}"/>
    <dgm:cxn modelId="{93EC45BE-2354-46E5-8F92-FBA1AE49EFAB}" type="presParOf" srcId="{D776A194-3232-4445-9681-133AE6D7F902}" destId="{61D5C53C-FD27-498F-8ECD-AC20AA0457BF}" srcOrd="0" destOrd="0" presId="urn:microsoft.com/office/officeart/2005/8/layout/vList2"/>
    <dgm:cxn modelId="{000B94C3-B501-4571-A763-2358670F79FB}" type="presParOf" srcId="{D776A194-3232-4445-9681-133AE6D7F902}" destId="{DB032655-F70C-4477-9B46-23FA533F4D36}" srcOrd="1" destOrd="0" presId="urn:microsoft.com/office/officeart/2005/8/layout/vList2"/>
    <dgm:cxn modelId="{DA0C1FFF-BF25-4A68-ABB2-3F8C8C515258}" type="presParOf" srcId="{D776A194-3232-4445-9681-133AE6D7F902}" destId="{50D833B7-6B17-4587-ADFA-1C62DB9B6AEB}" srcOrd="2" destOrd="0" presId="urn:microsoft.com/office/officeart/2005/8/layout/vList2"/>
    <dgm:cxn modelId="{76FFCF7A-6B46-4493-8BA3-60A8D108AF69}" type="presParOf" srcId="{D776A194-3232-4445-9681-133AE6D7F902}" destId="{0DD314DF-5E21-4911-958B-ED358EBF3A35}" srcOrd="3" destOrd="0" presId="urn:microsoft.com/office/officeart/2005/8/layout/vList2"/>
    <dgm:cxn modelId="{8D4ABB0C-044A-4A48-9F3A-A8ED40D2816C}" type="presParOf" srcId="{D776A194-3232-4445-9681-133AE6D7F902}" destId="{DED0CE52-8AAF-437D-933E-F7BC1B52E484}" srcOrd="4" destOrd="0" presId="urn:microsoft.com/office/officeart/2005/8/layout/vList2"/>
    <dgm:cxn modelId="{9B2474A6-82F0-45A1-8B6B-D0E7700285F8}" type="presParOf" srcId="{D776A194-3232-4445-9681-133AE6D7F902}" destId="{35DA682A-D844-49C8-89B4-23A1395AEE70}" srcOrd="5" destOrd="0" presId="urn:microsoft.com/office/officeart/2005/8/layout/vList2"/>
    <dgm:cxn modelId="{0FFBD993-FD1C-4C6D-B4A5-AB11A7CF7835}" type="presParOf" srcId="{D776A194-3232-4445-9681-133AE6D7F902}" destId="{A41DF46B-A0E7-49B5-8C8A-0480804CD7C7}" srcOrd="6" destOrd="0" presId="urn:microsoft.com/office/officeart/2005/8/layout/vList2"/>
    <dgm:cxn modelId="{16E6D4F7-D8DF-42E4-BB63-741F62E386AD}" type="presParOf" srcId="{D776A194-3232-4445-9681-133AE6D7F902}" destId="{7BBBD8A4-7C35-4B73-9B2C-D2490B46A8FF}" srcOrd="7" destOrd="0" presId="urn:microsoft.com/office/officeart/2005/8/layout/vList2"/>
    <dgm:cxn modelId="{8AE4D012-B747-4A29-8A53-68042E1F1E13}" type="presParOf" srcId="{D776A194-3232-4445-9681-133AE6D7F902}" destId="{ED89A0A7-9936-4E63-9E69-5D836F9C016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5C53C-FD27-498F-8ECD-AC20AA0457BF}">
      <dsp:nvSpPr>
        <dsp:cNvPr id="0" name=""/>
        <dsp:cNvSpPr/>
      </dsp:nvSpPr>
      <dsp:spPr>
        <a:xfrm>
          <a:off x="0" y="63260"/>
          <a:ext cx="6797675" cy="104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Obtenção dos </a:t>
          </a:r>
          <a:r>
            <a:rPr lang="pt-PT" sz="2700" kern="1200" dirty="0" err="1">
              <a:latin typeface="+mj-lt"/>
            </a:rPr>
            <a:t>Sprites</a:t>
          </a:r>
          <a:r>
            <a:rPr lang="pt-PT" sz="2700" kern="1200" dirty="0">
              <a:latin typeface="+mj-lt"/>
            </a:rPr>
            <a:t> necessários para o Projeto</a:t>
          </a:r>
          <a:endParaRPr lang="en-US" sz="2700" kern="1200" dirty="0">
            <a:latin typeface="+mj-lt"/>
          </a:endParaRPr>
        </a:p>
      </dsp:txBody>
      <dsp:txXfrm>
        <a:off x="50889" y="114149"/>
        <a:ext cx="6695897" cy="940692"/>
      </dsp:txXfrm>
    </dsp:sp>
    <dsp:sp modelId="{50D833B7-6B17-4587-ADFA-1C62DB9B6AEB}">
      <dsp:nvSpPr>
        <dsp:cNvPr id="0" name=""/>
        <dsp:cNvSpPr/>
      </dsp:nvSpPr>
      <dsp:spPr>
        <a:xfrm>
          <a:off x="0" y="1183491"/>
          <a:ext cx="6797675" cy="1042470"/>
        </a:xfrm>
        <a:prstGeom prst="roundRect">
          <a:avLst/>
        </a:prstGeom>
        <a:solidFill>
          <a:schemeClr val="accent2">
            <a:hueOff val="-377450"/>
            <a:satOff val="-1718"/>
            <a:lumOff val="-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Implementação da Estrutura do Controlo do </a:t>
          </a:r>
          <a:r>
            <a:rPr lang="pt-PT" sz="2700" kern="1200" dirty="0" err="1">
              <a:latin typeface="+mj-lt"/>
            </a:rPr>
            <a:t>Mario</a:t>
          </a:r>
          <a:endParaRPr lang="en-US" sz="2700" kern="1200" dirty="0">
            <a:latin typeface="+mj-lt"/>
          </a:endParaRPr>
        </a:p>
      </dsp:txBody>
      <dsp:txXfrm>
        <a:off x="50889" y="1234380"/>
        <a:ext cx="6695897" cy="940692"/>
      </dsp:txXfrm>
    </dsp:sp>
    <dsp:sp modelId="{DED0CE52-8AAF-437D-933E-F7BC1B52E484}">
      <dsp:nvSpPr>
        <dsp:cNvPr id="0" name=""/>
        <dsp:cNvSpPr/>
      </dsp:nvSpPr>
      <dsp:spPr>
        <a:xfrm>
          <a:off x="0" y="2303721"/>
          <a:ext cx="6797675" cy="1042470"/>
        </a:xfrm>
        <a:prstGeom prst="roundRect">
          <a:avLst/>
        </a:prstGeom>
        <a:solidFill>
          <a:schemeClr val="accent2">
            <a:hueOff val="-754901"/>
            <a:satOff val="-3436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da Geração do Mapa</a:t>
          </a:r>
          <a:endParaRPr lang="en-US" sz="2700" kern="1200" dirty="0">
            <a:latin typeface="+mj-lt"/>
          </a:endParaRPr>
        </a:p>
      </dsp:txBody>
      <dsp:txXfrm>
        <a:off x="50889" y="2354610"/>
        <a:ext cx="6695897" cy="940692"/>
      </dsp:txXfrm>
    </dsp:sp>
    <dsp:sp modelId="{A41DF46B-A0E7-49B5-8C8A-0480804CD7C7}">
      <dsp:nvSpPr>
        <dsp:cNvPr id="0" name=""/>
        <dsp:cNvSpPr/>
      </dsp:nvSpPr>
      <dsp:spPr>
        <a:xfrm>
          <a:off x="0" y="3423951"/>
          <a:ext cx="6797675" cy="1042470"/>
        </a:xfrm>
        <a:prstGeom prst="roundRect">
          <a:avLst/>
        </a:prstGeom>
        <a:solidFill>
          <a:schemeClr val="accent2">
            <a:hueOff val="-1132351"/>
            <a:satOff val="-5155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do </a:t>
          </a:r>
          <a:r>
            <a:rPr lang="pt-PT" sz="2700" kern="1200" dirty="0" err="1">
              <a:latin typeface="+mj-lt"/>
            </a:rPr>
            <a:t>LeaderBoard</a:t>
          </a:r>
          <a:endParaRPr lang="en-US" sz="2700" kern="1200" dirty="0">
            <a:latin typeface="+mj-lt"/>
          </a:endParaRPr>
        </a:p>
      </dsp:txBody>
      <dsp:txXfrm>
        <a:off x="50889" y="3474840"/>
        <a:ext cx="6695897" cy="940692"/>
      </dsp:txXfrm>
    </dsp:sp>
    <dsp:sp modelId="{ED89A0A7-9936-4E63-9E69-5D836F9C016E}">
      <dsp:nvSpPr>
        <dsp:cNvPr id="0" name=""/>
        <dsp:cNvSpPr/>
      </dsp:nvSpPr>
      <dsp:spPr>
        <a:xfrm>
          <a:off x="0" y="4544181"/>
          <a:ext cx="6797675" cy="1042470"/>
        </a:xfrm>
        <a:prstGeom prst="roundRect">
          <a:avLst/>
        </a:prstGeom>
        <a:solidFill>
          <a:schemeClr val="accent2">
            <a:hueOff val="-1509801"/>
            <a:satOff val="-6873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de Ideias relacionadas com Atividade Física</a:t>
          </a:r>
          <a:endParaRPr lang="en-US" sz="2700" kern="1200" dirty="0">
            <a:latin typeface="+mj-lt"/>
          </a:endParaRPr>
        </a:p>
      </dsp:txBody>
      <dsp:txXfrm>
        <a:off x="50889" y="4595070"/>
        <a:ext cx="6695897" cy="940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7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2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6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4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0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3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563DF2-709B-4EFA-A7F5-53042C73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631765" cy="3686015"/>
          </a:xfrm>
        </p:spPr>
        <p:txBody>
          <a:bodyPr>
            <a:normAutofit/>
          </a:bodyPr>
          <a:lstStyle/>
          <a:p>
            <a:r>
              <a:rPr lang="pt-PT" dirty="0"/>
              <a:t>Jogo Interativo do Mario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7B9AC-565A-48D2-95F1-69E09798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Trabalho Realizado por: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Beatriz Lagos Nº2017257129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Milena Mori Nº2016193815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João Nascimento Nº2016255675</a:t>
            </a:r>
          </a:p>
          <a:p>
            <a:pPr algn="ctr">
              <a:lnSpc>
                <a:spcPct val="100000"/>
              </a:lnSpc>
            </a:pPr>
            <a:r>
              <a:rPr lang="pt-PT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Lucyanno</a:t>
            </a: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Frota Nº2016116214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4A524-A292-9503-B742-8F129E9A8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3" r="8685" b="-4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19E03-25CB-4124-B46D-448564C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Jogo Interativo do Mario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42E5F5A-2C72-49B0-9CD7-B9122656E41E}"/>
              </a:ext>
            </a:extLst>
          </p:cNvPr>
          <p:cNvGrpSpPr/>
          <p:nvPr/>
        </p:nvGrpSpPr>
        <p:grpSpPr>
          <a:xfrm>
            <a:off x="2670800" y="1978653"/>
            <a:ext cx="2897230" cy="2107650"/>
            <a:chOff x="2670800" y="1978653"/>
            <a:chExt cx="2897230" cy="2107650"/>
          </a:xfrm>
        </p:grpSpPr>
        <p:pic>
          <p:nvPicPr>
            <p:cNvPr id="5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91E2A803-1683-4C9B-BCC2-5056A3352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542" y="2113112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Bolha de Discurso: Oval 8">
              <a:extLst>
                <a:ext uri="{FF2B5EF4-FFF2-40B4-BE49-F238E27FC236}">
                  <a16:creationId xmlns:a16="http://schemas.microsoft.com/office/drawing/2014/main" id="{DD358142-A3C2-40A5-A568-7FE76603FB0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670800" y="197865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929D4E9-81F0-4D46-AA0B-D6D224E90BCD}"/>
                </a:ext>
              </a:extLst>
            </p:cNvPr>
            <p:cNvSpPr txBox="1"/>
            <p:nvPr/>
          </p:nvSpPr>
          <p:spPr>
            <a:xfrm>
              <a:off x="2794595" y="2089219"/>
              <a:ext cx="106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RIGHT!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5C1B848-A333-41F0-9154-CB2028A5B152}"/>
              </a:ext>
            </a:extLst>
          </p:cNvPr>
          <p:cNvGrpSpPr/>
          <p:nvPr/>
        </p:nvGrpSpPr>
        <p:grpSpPr>
          <a:xfrm>
            <a:off x="2755118" y="4018922"/>
            <a:ext cx="2653604" cy="2332173"/>
            <a:chOff x="2755118" y="4018922"/>
            <a:chExt cx="2653604" cy="2332173"/>
          </a:xfrm>
        </p:grpSpPr>
        <p:pic>
          <p:nvPicPr>
            <p:cNvPr id="7" name="Picture 4" descr="Super Mario Jumping PNG Image | Mario, Super mario bros, Mario bros">
              <a:extLst>
                <a:ext uri="{FF2B5EF4-FFF2-40B4-BE49-F238E27FC236}">
                  <a16:creationId xmlns:a16="http://schemas.microsoft.com/office/drawing/2014/main" id="{DA27E673-86E6-4E4D-9DFE-29D72691F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487" y="4018922"/>
              <a:ext cx="1134235" cy="23321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Bolha de Discurso: Oval 11">
              <a:extLst>
                <a:ext uri="{FF2B5EF4-FFF2-40B4-BE49-F238E27FC236}">
                  <a16:creationId xmlns:a16="http://schemas.microsoft.com/office/drawing/2014/main" id="{51BD0396-B600-4C01-9E01-7736C47880E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755118" y="4230611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BAF555F-FB4D-4B9C-9393-1ECBD251CF82}"/>
                </a:ext>
              </a:extLst>
            </p:cNvPr>
            <p:cNvSpPr txBox="1"/>
            <p:nvPr/>
          </p:nvSpPr>
          <p:spPr>
            <a:xfrm>
              <a:off x="2951412" y="4526999"/>
              <a:ext cx="10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JUMP!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9CECB52-0EB6-491E-B037-5CB299FDE100}"/>
              </a:ext>
            </a:extLst>
          </p:cNvPr>
          <p:cNvGrpSpPr/>
          <p:nvPr/>
        </p:nvGrpSpPr>
        <p:grpSpPr>
          <a:xfrm>
            <a:off x="6821921" y="4086303"/>
            <a:ext cx="2807578" cy="2258572"/>
            <a:chOff x="6821921" y="4086303"/>
            <a:chExt cx="2807578" cy="2258572"/>
          </a:xfrm>
        </p:grpSpPr>
        <p:pic>
          <p:nvPicPr>
            <p:cNvPr id="8" name="Picture 6" descr="Crouch | MarioWiki | Fandom">
              <a:extLst>
                <a:ext uri="{FF2B5EF4-FFF2-40B4-BE49-F238E27FC236}">
                  <a16:creationId xmlns:a16="http://schemas.microsoft.com/office/drawing/2014/main" id="{395D1E44-4D79-40AE-A4BC-4E8630CC4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921" y="4788906"/>
              <a:ext cx="1555969" cy="15559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Bolha de Discurso: Oval 13">
              <a:extLst>
                <a:ext uri="{FF2B5EF4-FFF2-40B4-BE49-F238E27FC236}">
                  <a16:creationId xmlns:a16="http://schemas.microsoft.com/office/drawing/2014/main" id="{55E65525-5C1B-4744-A04B-B473FD8CC00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245459" y="4086303"/>
              <a:ext cx="1351913" cy="962109"/>
            </a:xfrm>
            <a:prstGeom prst="wedgeEllipseCallout">
              <a:avLst>
                <a:gd name="adj1" fmla="val -54342"/>
                <a:gd name="adj2" fmla="val 3459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548FB7D-41BD-46C8-BC5C-005C02104730}"/>
                </a:ext>
              </a:extLst>
            </p:cNvPr>
            <p:cNvSpPr txBox="1"/>
            <p:nvPr/>
          </p:nvSpPr>
          <p:spPr>
            <a:xfrm>
              <a:off x="8277586" y="4382691"/>
              <a:ext cx="135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CROUCH!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D4E8759-8FDD-4425-A06C-3D469E3FEA48}"/>
              </a:ext>
            </a:extLst>
          </p:cNvPr>
          <p:cNvGrpSpPr/>
          <p:nvPr/>
        </p:nvGrpSpPr>
        <p:grpSpPr>
          <a:xfrm>
            <a:off x="6547801" y="1993363"/>
            <a:ext cx="2909649" cy="2131256"/>
            <a:chOff x="6547801" y="1993363"/>
            <a:chExt cx="2909649" cy="2131256"/>
          </a:xfrm>
        </p:grpSpPr>
        <p:pic>
          <p:nvPicPr>
            <p:cNvPr id="6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1010634F-DCA1-4AF7-BFEC-00D415757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7801" y="2151428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Bolha de Discurso: Oval 9">
              <a:extLst>
                <a:ext uri="{FF2B5EF4-FFF2-40B4-BE49-F238E27FC236}">
                  <a16:creationId xmlns:a16="http://schemas.microsoft.com/office/drawing/2014/main" id="{03753607-BFFA-4DC0-A536-35B963FC757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105537" y="199336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B220BB0-7ECF-4C86-A405-6DDC5711B22E}"/>
                </a:ext>
              </a:extLst>
            </p:cNvPr>
            <p:cNvSpPr txBox="1"/>
            <p:nvPr/>
          </p:nvSpPr>
          <p:spPr>
            <a:xfrm>
              <a:off x="8355186" y="2112793"/>
              <a:ext cx="904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LEFT!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98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E8736-CE26-4178-B49C-FAD5A53F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pt-PT" sz="3600">
                <a:solidFill>
                  <a:schemeClr val="bg1"/>
                </a:solidFill>
              </a:rPr>
              <a:t>Progressos </a:t>
            </a:r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1CE39287-97A3-06AB-C78A-AE47FA808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53832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0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AEA67-1115-418B-A223-ED197E24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Obtenção dos Sprites</a:t>
            </a:r>
            <a:endParaRPr lang="en-US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2322ABF-881E-40D6-BE0B-7270DC44B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40493"/>
            <a:ext cx="952500" cy="9048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C851DB-633A-416B-BEB1-D660B883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200651"/>
            <a:ext cx="952500" cy="9048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80C3F6-9C6A-42DC-9C9A-49D6C63B7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07758"/>
            <a:ext cx="952500" cy="9048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D43A16-2787-494B-AEFA-A70050A6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907758"/>
            <a:ext cx="952500" cy="9048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2BE4115-A04A-4BCD-9ED0-88247C75A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87215"/>
            <a:ext cx="952500" cy="904875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BB8FA50F-9DEC-45B6-86C2-022DAAEBC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3700338"/>
            <a:ext cx="952500" cy="904875"/>
          </a:xfrm>
          <a:prstGeom prst="rect">
            <a:avLst/>
          </a:prstGeom>
        </p:spPr>
      </p:pic>
      <p:pic>
        <p:nvPicPr>
          <p:cNvPr id="17" name="Imagem 16" descr="Uma imagem com brinquedo&#10;&#10;Descrição gerada automaticamente">
            <a:extLst>
              <a:ext uri="{FF2B5EF4-FFF2-40B4-BE49-F238E27FC236}">
                <a16:creationId xmlns:a16="http://schemas.microsoft.com/office/drawing/2014/main" id="{3441E5C4-1D0C-4041-96B8-DD7A3F5C3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2" y="4668203"/>
            <a:ext cx="952500" cy="9048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B9B4A0C-A740-45F2-BCB1-BF21EF1D9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4747587"/>
            <a:ext cx="952500" cy="9048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815F266-3659-4A00-B32B-2D1C673EB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08" y="4738940"/>
            <a:ext cx="746825" cy="1005927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91E16C-5279-4386-91DC-A296ED43EA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55" y="2162859"/>
            <a:ext cx="762000" cy="1143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120D5DD-4D9C-4828-8988-48E5765DF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87" y="3423612"/>
            <a:ext cx="733425" cy="117157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3BF5ADE0-E5D2-4113-BC31-78D6B2689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3" y="4750701"/>
            <a:ext cx="742950" cy="120015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A936F7B3-66E6-48CC-9D13-487EB7ADD1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727" y="4396677"/>
            <a:ext cx="708721" cy="723963"/>
          </a:xfrm>
          <a:prstGeom prst="rect">
            <a:avLst/>
          </a:prstGeom>
        </p:spPr>
      </p:pic>
      <p:pic>
        <p:nvPicPr>
          <p:cNvPr id="79" name="Imagem 78" descr="Uma imagem com texto&#10;&#10;Descrição gerada automaticamente">
            <a:extLst>
              <a:ext uri="{FF2B5EF4-FFF2-40B4-BE49-F238E27FC236}">
                <a16:creationId xmlns:a16="http://schemas.microsoft.com/office/drawing/2014/main" id="{52347B3E-3460-4833-A1BF-A053BEC315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771" y="3233613"/>
            <a:ext cx="923925" cy="933450"/>
          </a:xfrm>
          <a:prstGeom prst="rect">
            <a:avLst/>
          </a:prstGeom>
        </p:spPr>
      </p:pic>
      <p:pic>
        <p:nvPicPr>
          <p:cNvPr id="81" name="Imagem 80" descr="Uma imagem com texto, relógio&#10;&#10;Descrição gerada automaticamente">
            <a:extLst>
              <a:ext uri="{FF2B5EF4-FFF2-40B4-BE49-F238E27FC236}">
                <a16:creationId xmlns:a16="http://schemas.microsoft.com/office/drawing/2014/main" id="{A4C5D2D5-A633-4C5E-BE42-02E6F50B96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04" y="5200022"/>
            <a:ext cx="777307" cy="853514"/>
          </a:xfrm>
          <a:prstGeom prst="rect">
            <a:avLst/>
          </a:prstGeom>
        </p:spPr>
      </p:pic>
      <p:pic>
        <p:nvPicPr>
          <p:cNvPr id="4" name="Imagem 3" descr="Uma imagem com texto, ClipArt&#10;&#10;Descrição gerada automaticamente">
            <a:extLst>
              <a:ext uri="{FF2B5EF4-FFF2-40B4-BE49-F238E27FC236}">
                <a16:creationId xmlns:a16="http://schemas.microsoft.com/office/drawing/2014/main" id="{06E296FA-0C21-445C-BAE3-A1EFA061D1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98" y="2054275"/>
            <a:ext cx="933450" cy="1333500"/>
          </a:xfrm>
          <a:prstGeom prst="rect">
            <a:avLst/>
          </a:prstGeom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AB00A20F-DEF3-457B-A315-BAECE4023A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37" y="3401427"/>
            <a:ext cx="904875" cy="10382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0459494-8BF6-41BF-92DF-EBB718D146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23" y="4714247"/>
            <a:ext cx="1000125" cy="971550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E0245462-C314-4F48-B4EE-EB6BCB95F5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27" y="2077405"/>
            <a:ext cx="876300" cy="1066800"/>
          </a:xfrm>
          <a:prstGeom prst="rect">
            <a:avLst/>
          </a:prstGeom>
        </p:spPr>
      </p:pic>
      <p:pic>
        <p:nvPicPr>
          <p:cNvPr id="20" name="Imagem 19" descr="Uma imagem com texto, ClipArt, autómato&#10;&#10;Descrição gerada automaticamente">
            <a:extLst>
              <a:ext uri="{FF2B5EF4-FFF2-40B4-BE49-F238E27FC236}">
                <a16:creationId xmlns:a16="http://schemas.microsoft.com/office/drawing/2014/main" id="{90308D79-0DB6-4BC1-AE19-F7BA27C315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56" y="3305859"/>
            <a:ext cx="904875" cy="1266825"/>
          </a:xfrm>
          <a:prstGeom prst="rect">
            <a:avLst/>
          </a:prstGeom>
        </p:spPr>
      </p:pic>
      <p:pic>
        <p:nvPicPr>
          <p:cNvPr id="24" name="Imagem 23" descr="Uma imagem com texto, colorido, ClipArt&#10;&#10;Descrição gerada automaticamente">
            <a:extLst>
              <a:ext uri="{FF2B5EF4-FFF2-40B4-BE49-F238E27FC236}">
                <a16:creationId xmlns:a16="http://schemas.microsoft.com/office/drawing/2014/main" id="{50A05E39-D59D-44D7-8D6B-D9C4C10408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10" y="4868567"/>
            <a:ext cx="933450" cy="876300"/>
          </a:xfrm>
          <a:prstGeom prst="rect">
            <a:avLst/>
          </a:prstGeom>
        </p:spPr>
      </p:pic>
      <p:pic>
        <p:nvPicPr>
          <p:cNvPr id="27" name="Imagem 26" descr="Uma imagem com texto&#10;&#10;Descrição gerada automaticamente">
            <a:extLst>
              <a:ext uri="{FF2B5EF4-FFF2-40B4-BE49-F238E27FC236}">
                <a16:creationId xmlns:a16="http://schemas.microsoft.com/office/drawing/2014/main" id="{35E8D5D9-7914-46FA-92D2-B37E9188D4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49" y="5047609"/>
            <a:ext cx="586791" cy="57917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651B35A-39A5-4A30-A587-E844640203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75" y="3902486"/>
            <a:ext cx="914400" cy="942975"/>
          </a:xfrm>
          <a:prstGeom prst="rect">
            <a:avLst/>
          </a:prstGeom>
        </p:spPr>
      </p:pic>
      <p:pic>
        <p:nvPicPr>
          <p:cNvPr id="34" name="Imagem 33" descr="Uma imagem com texto, ClipArt&#10;&#10;Descrição gerada automaticamente">
            <a:extLst>
              <a:ext uri="{FF2B5EF4-FFF2-40B4-BE49-F238E27FC236}">
                <a16:creationId xmlns:a16="http://schemas.microsoft.com/office/drawing/2014/main" id="{BA447E6A-207F-4F41-AEC5-167DB92741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416" y="3163361"/>
            <a:ext cx="510584" cy="50296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3CF96DB0-576F-4F39-AB8F-0D201198A08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834" y="2294286"/>
            <a:ext cx="449619" cy="510584"/>
          </a:xfrm>
          <a:prstGeom prst="rect">
            <a:avLst/>
          </a:prstGeom>
        </p:spPr>
      </p:pic>
      <p:pic>
        <p:nvPicPr>
          <p:cNvPr id="40" name="Imagem 39" descr="Uma imagem com texto&#10;&#10;Descrição gerada automaticamente">
            <a:extLst>
              <a:ext uri="{FF2B5EF4-FFF2-40B4-BE49-F238E27FC236}">
                <a16:creationId xmlns:a16="http://schemas.microsoft.com/office/drawing/2014/main" id="{F6460DEF-4216-4FB0-B04A-F496BA192A7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199" y="2104031"/>
            <a:ext cx="693480" cy="1013548"/>
          </a:xfrm>
          <a:prstGeom prst="rect">
            <a:avLst/>
          </a:prstGeom>
        </p:spPr>
      </p:pic>
      <p:pic>
        <p:nvPicPr>
          <p:cNvPr id="44" name="Imagem 43" descr="Uma imagem com texto&#10;&#10;Descrição gerada automaticamente">
            <a:extLst>
              <a:ext uri="{FF2B5EF4-FFF2-40B4-BE49-F238E27FC236}">
                <a16:creationId xmlns:a16="http://schemas.microsoft.com/office/drawing/2014/main" id="{9C3197FD-4E91-437A-9CE6-D522150D76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719" y="3305409"/>
            <a:ext cx="617273" cy="1005927"/>
          </a:xfrm>
          <a:prstGeom prst="rect">
            <a:avLst/>
          </a:prstGeom>
        </p:spPr>
      </p:pic>
      <p:pic>
        <p:nvPicPr>
          <p:cNvPr id="48" name="Imagem 47" descr="Uma imagem com texto, relógio, contador&#10;&#10;Descrição gerada automaticamente">
            <a:extLst>
              <a:ext uri="{FF2B5EF4-FFF2-40B4-BE49-F238E27FC236}">
                <a16:creationId xmlns:a16="http://schemas.microsoft.com/office/drawing/2014/main" id="{E37B2D15-E246-4255-8063-83401F0E25C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9" y="4747587"/>
            <a:ext cx="731583" cy="1028789"/>
          </a:xfrm>
          <a:prstGeom prst="rect">
            <a:avLst/>
          </a:prstGeom>
        </p:spPr>
      </p:pic>
      <p:pic>
        <p:nvPicPr>
          <p:cNvPr id="52" name="Imagem 51" descr="Uma imagem com texto, motor&#10;&#10;Descrição gerada automaticamente">
            <a:extLst>
              <a:ext uri="{FF2B5EF4-FFF2-40B4-BE49-F238E27FC236}">
                <a16:creationId xmlns:a16="http://schemas.microsoft.com/office/drawing/2014/main" id="{573F2D61-E0DF-473F-945D-6D8F52967E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721" y="1928023"/>
            <a:ext cx="942975" cy="1304925"/>
          </a:xfrm>
          <a:prstGeom prst="rect">
            <a:avLst/>
          </a:prstGeom>
        </p:spPr>
      </p:pic>
      <p:pic>
        <p:nvPicPr>
          <p:cNvPr id="56" name="Imagem 55" descr="Uma imagem com texto&#10;&#10;Descrição gerada automaticamente">
            <a:extLst>
              <a:ext uri="{FF2B5EF4-FFF2-40B4-BE49-F238E27FC236}">
                <a16:creationId xmlns:a16="http://schemas.microsoft.com/office/drawing/2014/main" id="{1EF6C73B-D09C-4137-A871-04CE2DFB757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84" y="2070272"/>
            <a:ext cx="942975" cy="1238250"/>
          </a:xfrm>
          <a:prstGeom prst="rect">
            <a:avLst/>
          </a:prstGeom>
        </p:spPr>
      </p:pic>
      <p:pic>
        <p:nvPicPr>
          <p:cNvPr id="58" name="Imagem 57" descr="Uma imagem com texto&#10;&#10;Descrição gerada automaticamente">
            <a:extLst>
              <a:ext uri="{FF2B5EF4-FFF2-40B4-BE49-F238E27FC236}">
                <a16:creationId xmlns:a16="http://schemas.microsoft.com/office/drawing/2014/main" id="{50649C7D-6BF8-453D-914C-377DFBF0936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97" y="3380749"/>
            <a:ext cx="9429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7C4B64C-7B31-44A4-97AA-A5B513C646C6}"/>
              </a:ext>
            </a:extLst>
          </p:cNvPr>
          <p:cNvGrpSpPr/>
          <p:nvPr/>
        </p:nvGrpSpPr>
        <p:grpSpPr>
          <a:xfrm>
            <a:off x="1668780" y="2922384"/>
            <a:ext cx="2897230" cy="2107650"/>
            <a:chOff x="2670800" y="1978653"/>
            <a:chExt cx="2897230" cy="2107650"/>
          </a:xfrm>
        </p:grpSpPr>
        <p:pic>
          <p:nvPicPr>
            <p:cNvPr id="5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8E589C72-B576-46A7-A755-E15E91BF6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542" y="2113112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Bolha de Discurso: Oval 8">
              <a:extLst>
                <a:ext uri="{FF2B5EF4-FFF2-40B4-BE49-F238E27FC236}">
                  <a16:creationId xmlns:a16="http://schemas.microsoft.com/office/drawing/2014/main" id="{68043FAA-28E1-4031-8170-5A625BEC016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670800" y="197865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9271252-725C-4E06-855F-5B9B60215592}"/>
                </a:ext>
              </a:extLst>
            </p:cNvPr>
            <p:cNvSpPr txBox="1"/>
            <p:nvPr/>
          </p:nvSpPr>
          <p:spPr>
            <a:xfrm>
              <a:off x="2794595" y="2089219"/>
              <a:ext cx="106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RIGHT!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2FA339-0D06-46C5-A979-07C012018414}"/>
              </a:ext>
            </a:extLst>
          </p:cNvPr>
          <p:cNvGrpSpPr/>
          <p:nvPr/>
        </p:nvGrpSpPr>
        <p:grpSpPr>
          <a:xfrm>
            <a:off x="1565868" y="2938261"/>
            <a:ext cx="2909649" cy="2131256"/>
            <a:chOff x="6547801" y="1993363"/>
            <a:chExt cx="2909649" cy="2131256"/>
          </a:xfrm>
        </p:grpSpPr>
        <p:pic>
          <p:nvPicPr>
            <p:cNvPr id="22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5779A4E8-2C11-4A7F-9316-2948F273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7801" y="2151428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Bolha de Discurso: Oval 9">
              <a:extLst>
                <a:ext uri="{FF2B5EF4-FFF2-40B4-BE49-F238E27FC236}">
                  <a16:creationId xmlns:a16="http://schemas.microsoft.com/office/drawing/2014/main" id="{CF9688D6-EA0B-41B7-8DB3-68BF0C390A5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105537" y="199336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A7630A1-54B7-4CA9-B428-6AB8E56ED628}"/>
                </a:ext>
              </a:extLst>
            </p:cNvPr>
            <p:cNvSpPr txBox="1"/>
            <p:nvPr/>
          </p:nvSpPr>
          <p:spPr>
            <a:xfrm>
              <a:off x="8355186" y="2112793"/>
              <a:ext cx="904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LEFT!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89735E-7BEC-4BB1-9982-104EBCB6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Controles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508F84E-4C68-4900-A863-E36488A136CB}"/>
              </a:ext>
            </a:extLst>
          </p:cNvPr>
          <p:cNvGrpSpPr/>
          <p:nvPr/>
        </p:nvGrpSpPr>
        <p:grpSpPr>
          <a:xfrm>
            <a:off x="7745407" y="2831778"/>
            <a:ext cx="2096194" cy="2288863"/>
            <a:chOff x="4669305" y="2065029"/>
            <a:chExt cx="1621489" cy="183434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697697-9092-468F-A331-B91469670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48"/>
            <a:stretch/>
          </p:blipFill>
          <p:spPr bwMode="auto">
            <a:xfrm>
              <a:off x="4669305" y="2065029"/>
              <a:ext cx="1621489" cy="183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áfico 9" descr="Círculos com linhas com preenchimento sólido">
              <a:extLst>
                <a:ext uri="{FF2B5EF4-FFF2-40B4-BE49-F238E27FC236}">
                  <a16:creationId xmlns:a16="http://schemas.microsoft.com/office/drawing/2014/main" id="{114F492E-51C8-4165-894A-73233ED0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1047" y="2411624"/>
              <a:ext cx="240245" cy="240245"/>
            </a:xfrm>
            <a:prstGeom prst="rect">
              <a:avLst/>
            </a:prstGeom>
          </p:spPr>
        </p:pic>
        <p:pic>
          <p:nvPicPr>
            <p:cNvPr id="12" name="Gráfico 11" descr="Círculos com linhas com preenchimento sólido">
              <a:extLst>
                <a:ext uri="{FF2B5EF4-FFF2-40B4-BE49-F238E27FC236}">
                  <a16:creationId xmlns:a16="http://schemas.microsoft.com/office/drawing/2014/main" id="{E4D42CEE-9A1E-4889-A39A-EA6463CE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1825" y="2589212"/>
              <a:ext cx="240245" cy="240245"/>
            </a:xfrm>
            <a:prstGeom prst="rect">
              <a:avLst/>
            </a:prstGeom>
          </p:spPr>
        </p:pic>
        <p:pic>
          <p:nvPicPr>
            <p:cNvPr id="13" name="Gráfico 12" descr="Círculos com linhas com preenchimento sólido">
              <a:extLst>
                <a:ext uri="{FF2B5EF4-FFF2-40B4-BE49-F238E27FC236}">
                  <a16:creationId xmlns:a16="http://schemas.microsoft.com/office/drawing/2014/main" id="{5DD1D87E-ED35-4F9E-8ECD-771E78F7C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2544" y="2915255"/>
              <a:ext cx="240245" cy="240245"/>
            </a:xfrm>
            <a:prstGeom prst="rect">
              <a:avLst/>
            </a:prstGeom>
          </p:spPr>
        </p:pic>
        <p:pic>
          <p:nvPicPr>
            <p:cNvPr id="14" name="Gráfico 13" descr="Círculos com linhas com preenchimento sólido">
              <a:extLst>
                <a:ext uri="{FF2B5EF4-FFF2-40B4-BE49-F238E27FC236}">
                  <a16:creationId xmlns:a16="http://schemas.microsoft.com/office/drawing/2014/main" id="{F383FB3A-6109-4E11-AB5A-6C71A6D36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8148" y="2411624"/>
              <a:ext cx="240245" cy="240245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ED0F92C-38DF-42EB-9784-A92F05698B85}"/>
              </a:ext>
            </a:extLst>
          </p:cNvPr>
          <p:cNvGrpSpPr/>
          <p:nvPr/>
        </p:nvGrpSpPr>
        <p:grpSpPr>
          <a:xfrm>
            <a:off x="7745407" y="2831777"/>
            <a:ext cx="2096194" cy="2288863"/>
            <a:chOff x="4669305" y="2065029"/>
            <a:chExt cx="1621489" cy="1834347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14B596E6-E1A0-4E82-A468-663DF8C604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48"/>
            <a:stretch/>
          </p:blipFill>
          <p:spPr bwMode="auto">
            <a:xfrm>
              <a:off x="4669305" y="2065029"/>
              <a:ext cx="1621489" cy="183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áfico 26" descr="Círculos com linhas com preenchimento sólido">
              <a:extLst>
                <a:ext uri="{FF2B5EF4-FFF2-40B4-BE49-F238E27FC236}">
                  <a16:creationId xmlns:a16="http://schemas.microsoft.com/office/drawing/2014/main" id="{F2B3C523-AF9F-4465-BCC2-8CD40A6B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1047" y="2411624"/>
              <a:ext cx="240245" cy="240245"/>
            </a:xfrm>
            <a:prstGeom prst="rect">
              <a:avLst/>
            </a:prstGeom>
          </p:spPr>
        </p:pic>
        <p:pic>
          <p:nvPicPr>
            <p:cNvPr id="28" name="Gráfico 27" descr="Círculos com linhas com preenchimento sólido">
              <a:extLst>
                <a:ext uri="{FF2B5EF4-FFF2-40B4-BE49-F238E27FC236}">
                  <a16:creationId xmlns:a16="http://schemas.microsoft.com/office/drawing/2014/main" id="{6B31776D-A1B0-4D78-A499-4AEFD6B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182" y="2922155"/>
              <a:ext cx="240245" cy="240245"/>
            </a:xfrm>
            <a:prstGeom prst="rect">
              <a:avLst/>
            </a:prstGeom>
          </p:spPr>
        </p:pic>
        <p:pic>
          <p:nvPicPr>
            <p:cNvPr id="29" name="Gráfico 28" descr="Círculos com linhas com preenchimento sólido">
              <a:extLst>
                <a:ext uri="{FF2B5EF4-FFF2-40B4-BE49-F238E27FC236}">
                  <a16:creationId xmlns:a16="http://schemas.microsoft.com/office/drawing/2014/main" id="{284EB3DA-4E83-4943-9868-FE81FDB9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2352" y="2586279"/>
              <a:ext cx="240245" cy="240245"/>
            </a:xfrm>
            <a:prstGeom prst="rect">
              <a:avLst/>
            </a:prstGeom>
          </p:spPr>
        </p:pic>
        <p:pic>
          <p:nvPicPr>
            <p:cNvPr id="30" name="Gráfico 29" descr="Círculos com linhas com preenchimento sólido">
              <a:extLst>
                <a:ext uri="{FF2B5EF4-FFF2-40B4-BE49-F238E27FC236}">
                  <a16:creationId xmlns:a16="http://schemas.microsoft.com/office/drawing/2014/main" id="{CED7CA57-2DB3-4D18-89A9-CDED5438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8148" y="2411624"/>
              <a:ext cx="240245" cy="240245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0B1A7EA-95DD-42C7-91DD-7558B19920B6}"/>
              </a:ext>
            </a:extLst>
          </p:cNvPr>
          <p:cNvGrpSpPr/>
          <p:nvPr/>
        </p:nvGrpSpPr>
        <p:grpSpPr>
          <a:xfrm>
            <a:off x="1743848" y="2913274"/>
            <a:ext cx="2807578" cy="2258572"/>
            <a:chOff x="6821921" y="4086303"/>
            <a:chExt cx="2807578" cy="2258572"/>
          </a:xfrm>
        </p:grpSpPr>
        <p:pic>
          <p:nvPicPr>
            <p:cNvPr id="32" name="Picture 6" descr="Crouch | MarioWiki | Fandom">
              <a:extLst>
                <a:ext uri="{FF2B5EF4-FFF2-40B4-BE49-F238E27FC236}">
                  <a16:creationId xmlns:a16="http://schemas.microsoft.com/office/drawing/2014/main" id="{B2B2084E-5C81-4788-AF61-27FE85990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921" y="4788906"/>
              <a:ext cx="1555969" cy="15559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Bolha de Discurso: Oval 13">
              <a:extLst>
                <a:ext uri="{FF2B5EF4-FFF2-40B4-BE49-F238E27FC236}">
                  <a16:creationId xmlns:a16="http://schemas.microsoft.com/office/drawing/2014/main" id="{B15597AA-8CB0-435E-9255-184522B39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245459" y="4086303"/>
              <a:ext cx="1351913" cy="962109"/>
            </a:xfrm>
            <a:prstGeom prst="wedgeEllipseCallout">
              <a:avLst>
                <a:gd name="adj1" fmla="val -54342"/>
                <a:gd name="adj2" fmla="val 3459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64C01C0D-72D7-4B76-9A1C-9E760649BCEF}"/>
                </a:ext>
              </a:extLst>
            </p:cNvPr>
            <p:cNvSpPr txBox="1"/>
            <p:nvPr/>
          </p:nvSpPr>
          <p:spPr>
            <a:xfrm>
              <a:off x="8277586" y="4382691"/>
              <a:ext cx="135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CROUCH!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1FADD46-C97F-4757-A4FF-19D17B7FC3A8}"/>
              </a:ext>
            </a:extLst>
          </p:cNvPr>
          <p:cNvGrpSpPr/>
          <p:nvPr/>
        </p:nvGrpSpPr>
        <p:grpSpPr>
          <a:xfrm>
            <a:off x="7745407" y="2831776"/>
            <a:ext cx="2096194" cy="2288863"/>
            <a:chOff x="7728401" y="2829105"/>
            <a:chExt cx="2096194" cy="2288863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4C0F62DF-D671-49D4-831E-46D6DE6ECD47}"/>
                </a:ext>
              </a:extLst>
            </p:cNvPr>
            <p:cNvGrpSpPr/>
            <p:nvPr/>
          </p:nvGrpSpPr>
          <p:grpSpPr>
            <a:xfrm>
              <a:off x="7728401" y="2829105"/>
              <a:ext cx="2096194" cy="2288863"/>
              <a:chOff x="4669305" y="2065029"/>
              <a:chExt cx="1621489" cy="1834347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44202EE0-5650-47D1-A534-493139CECC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8"/>
              <a:stretch/>
            </p:blipFill>
            <p:spPr bwMode="auto">
              <a:xfrm>
                <a:off x="4669305" y="2065029"/>
                <a:ext cx="1621489" cy="1834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Gráfico 36" descr="Círculos com linhas com preenchimento sólido">
                <a:extLst>
                  <a:ext uri="{FF2B5EF4-FFF2-40B4-BE49-F238E27FC236}">
                    <a16:creationId xmlns:a16="http://schemas.microsoft.com/office/drawing/2014/main" id="{B5A85320-B36D-4133-87D4-E73307948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4594" y="2917974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38" name="Gráfico 37" descr="Círculos com linhas com preenchimento sólido">
                <a:extLst>
                  <a:ext uri="{FF2B5EF4-FFF2-40B4-BE49-F238E27FC236}">
                    <a16:creationId xmlns:a16="http://schemas.microsoft.com/office/drawing/2014/main" id="{C99307C7-86FE-4CA4-AE6C-E2583BEA3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9182" y="2922155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39" name="Gráfico 38" descr="Círculos com linhas com preenchimento sólido">
                <a:extLst>
                  <a:ext uri="{FF2B5EF4-FFF2-40B4-BE49-F238E27FC236}">
                    <a16:creationId xmlns:a16="http://schemas.microsoft.com/office/drawing/2014/main" id="{01CB0563-1DDC-4B0B-AE64-1FF3266E3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4650" y="3249613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40" name="Gráfico 39" descr="Círculos com linhas com preenchimento sólido">
                <a:extLst>
                  <a:ext uri="{FF2B5EF4-FFF2-40B4-BE49-F238E27FC236}">
                    <a16:creationId xmlns:a16="http://schemas.microsoft.com/office/drawing/2014/main" id="{B582E739-A286-4F0A-BAAD-E0A6A4F66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50996" y="3255720"/>
                <a:ext cx="240245" cy="240245"/>
              </a:xfrm>
              <a:prstGeom prst="rect">
                <a:avLst/>
              </a:prstGeom>
            </p:spPr>
          </p:pic>
        </p:grpSp>
        <p:pic>
          <p:nvPicPr>
            <p:cNvPr id="41" name="Gráfico 40" descr="Círculos com linhas com preenchimento sólido">
              <a:extLst>
                <a:ext uri="{FF2B5EF4-FFF2-40B4-BE49-F238E27FC236}">
                  <a16:creationId xmlns:a16="http://schemas.microsoft.com/office/drawing/2014/main" id="{36F350C2-4942-4A7D-B459-8F8E7883A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5214" y="4754504"/>
              <a:ext cx="310579" cy="299773"/>
            </a:xfrm>
            <a:prstGeom prst="rect">
              <a:avLst/>
            </a:prstGeom>
          </p:spPr>
        </p:pic>
        <p:pic>
          <p:nvPicPr>
            <p:cNvPr id="42" name="Gráfico 41" descr="Círculos com linhas com preenchimento sólido">
              <a:extLst>
                <a:ext uri="{FF2B5EF4-FFF2-40B4-BE49-F238E27FC236}">
                  <a16:creationId xmlns:a16="http://schemas.microsoft.com/office/drawing/2014/main" id="{0F08A4CC-113F-42CC-A896-03EE59953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6790" y="4757620"/>
              <a:ext cx="310579" cy="299773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2074B8EB-DA94-43A9-AC28-736329E13BAB}"/>
              </a:ext>
            </a:extLst>
          </p:cNvPr>
          <p:cNvGrpSpPr/>
          <p:nvPr/>
        </p:nvGrpSpPr>
        <p:grpSpPr>
          <a:xfrm>
            <a:off x="1695216" y="2885080"/>
            <a:ext cx="2653604" cy="2332173"/>
            <a:chOff x="2755118" y="4018922"/>
            <a:chExt cx="2653604" cy="2332173"/>
          </a:xfrm>
        </p:grpSpPr>
        <p:pic>
          <p:nvPicPr>
            <p:cNvPr id="45" name="Picture 4" descr="Super Mario Jumping PNG Image | Mario, Super mario bros, Mario bros">
              <a:extLst>
                <a:ext uri="{FF2B5EF4-FFF2-40B4-BE49-F238E27FC236}">
                  <a16:creationId xmlns:a16="http://schemas.microsoft.com/office/drawing/2014/main" id="{D66C719C-FC30-459E-BB7D-08D493F19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487" y="4018922"/>
              <a:ext cx="1134235" cy="23321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Bolha de Discurso: Oval 11">
              <a:extLst>
                <a:ext uri="{FF2B5EF4-FFF2-40B4-BE49-F238E27FC236}">
                  <a16:creationId xmlns:a16="http://schemas.microsoft.com/office/drawing/2014/main" id="{2979AA94-423D-40BA-9422-673575FD334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755118" y="4230611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768518A-B74E-4103-9D93-02EC9BE2DD73}"/>
                </a:ext>
              </a:extLst>
            </p:cNvPr>
            <p:cNvSpPr txBox="1"/>
            <p:nvPr/>
          </p:nvSpPr>
          <p:spPr>
            <a:xfrm>
              <a:off x="2951412" y="4526999"/>
              <a:ext cx="10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JUMP!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EEF34E2E-E207-4DF5-833B-3E918DD5AD75}"/>
              </a:ext>
            </a:extLst>
          </p:cNvPr>
          <p:cNvGrpSpPr/>
          <p:nvPr/>
        </p:nvGrpSpPr>
        <p:grpSpPr>
          <a:xfrm>
            <a:off x="7745407" y="2831776"/>
            <a:ext cx="2096194" cy="2288863"/>
            <a:chOff x="7728401" y="2829105"/>
            <a:chExt cx="2096194" cy="2288863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1EB6D7B-84B1-4666-9546-996078609E2A}"/>
                </a:ext>
              </a:extLst>
            </p:cNvPr>
            <p:cNvGrpSpPr/>
            <p:nvPr/>
          </p:nvGrpSpPr>
          <p:grpSpPr>
            <a:xfrm>
              <a:off x="7728401" y="2829105"/>
              <a:ext cx="2096194" cy="2288863"/>
              <a:chOff x="4669305" y="2065029"/>
              <a:chExt cx="1621489" cy="1834347"/>
            </a:xfrm>
          </p:grpSpPr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C64FC6CA-A4C2-43DE-B420-D9CBF6FE4A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8"/>
              <a:stretch/>
            </p:blipFill>
            <p:spPr bwMode="auto">
              <a:xfrm>
                <a:off x="4669305" y="2065029"/>
                <a:ext cx="1621489" cy="1834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Gráfico 52" descr="Círculos com linhas com preenchimento sólido">
                <a:extLst>
                  <a:ext uri="{FF2B5EF4-FFF2-40B4-BE49-F238E27FC236}">
                    <a16:creationId xmlns:a16="http://schemas.microsoft.com/office/drawing/2014/main" id="{9A1E214C-B1C1-41A1-8283-F092605BB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4594" y="2917974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4" name="Gráfico 53" descr="Círculos com linhas com preenchimento sólido">
                <a:extLst>
                  <a:ext uri="{FF2B5EF4-FFF2-40B4-BE49-F238E27FC236}">
                    <a16:creationId xmlns:a16="http://schemas.microsoft.com/office/drawing/2014/main" id="{FE5438E2-22D5-4B17-955D-A3265800A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9182" y="2922155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5" name="Gráfico 54" descr="Círculos com linhas com preenchimento sólido">
                <a:extLst>
                  <a:ext uri="{FF2B5EF4-FFF2-40B4-BE49-F238E27FC236}">
                    <a16:creationId xmlns:a16="http://schemas.microsoft.com/office/drawing/2014/main" id="{6A0C8629-E154-47FD-8894-D8F39006E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4650" y="3249613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6" name="Gráfico 55" descr="Círculos com linhas com preenchimento sólido">
                <a:extLst>
                  <a:ext uri="{FF2B5EF4-FFF2-40B4-BE49-F238E27FC236}">
                    <a16:creationId xmlns:a16="http://schemas.microsoft.com/office/drawing/2014/main" id="{9557BA12-C631-4449-B760-496600A8A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50996" y="3255720"/>
                <a:ext cx="240245" cy="240245"/>
              </a:xfrm>
              <a:prstGeom prst="rect">
                <a:avLst/>
              </a:prstGeom>
            </p:spPr>
          </p:pic>
        </p:grpSp>
        <p:pic>
          <p:nvPicPr>
            <p:cNvPr id="50" name="Gráfico 49" descr="Círculos com linhas com preenchimento sólido">
              <a:extLst>
                <a:ext uri="{FF2B5EF4-FFF2-40B4-BE49-F238E27FC236}">
                  <a16:creationId xmlns:a16="http://schemas.microsoft.com/office/drawing/2014/main" id="{7BF8ECF0-8D03-4F32-A8DC-82F113685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5214" y="4754504"/>
              <a:ext cx="310579" cy="299773"/>
            </a:xfrm>
            <a:prstGeom prst="rect">
              <a:avLst/>
            </a:prstGeom>
          </p:spPr>
        </p:pic>
        <p:pic>
          <p:nvPicPr>
            <p:cNvPr id="51" name="Gráfico 50" descr="Círculos com linhas com preenchimento sólido">
              <a:extLst>
                <a:ext uri="{FF2B5EF4-FFF2-40B4-BE49-F238E27FC236}">
                  <a16:creationId xmlns:a16="http://schemas.microsoft.com/office/drawing/2014/main" id="{A07AD833-B694-4050-B3E5-054D4BB0C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6790" y="4757620"/>
              <a:ext cx="310579" cy="299773"/>
            </a:xfrm>
            <a:prstGeom prst="rect">
              <a:avLst/>
            </a:prstGeom>
          </p:spPr>
        </p:pic>
      </p:grpSp>
      <p:pic>
        <p:nvPicPr>
          <p:cNvPr id="58" name="Imagem 57">
            <a:extLst>
              <a:ext uri="{FF2B5EF4-FFF2-40B4-BE49-F238E27FC236}">
                <a16:creationId xmlns:a16="http://schemas.microsoft.com/office/drawing/2014/main" id="{63261859-0237-41F6-9C89-B8C208BCD4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17"/>
          <a:stretch/>
        </p:blipFill>
        <p:spPr>
          <a:xfrm>
            <a:off x="4953476" y="2107892"/>
            <a:ext cx="6832059" cy="39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2C4F0-D8BA-4DC5-B5E1-BA38DCBD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dos Controlos e da Geração do Mapa</a:t>
            </a:r>
            <a:endParaRPr lang="en-US" dirty="0"/>
          </a:p>
        </p:txBody>
      </p:sp>
      <p:pic>
        <p:nvPicPr>
          <p:cNvPr id="4" name="Mario_Test1">
            <a:hlinkClick r:id="" action="ppaction://media"/>
            <a:extLst>
              <a:ext uri="{FF2B5EF4-FFF2-40B4-BE49-F238E27FC236}">
                <a16:creationId xmlns:a16="http://schemas.microsoft.com/office/drawing/2014/main" id="{8D304301-3C07-408E-802D-F1E063A874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3654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50CC1D-0C24-4A4D-A7EE-22C359D7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77" y="804335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/>
              <a:t>Desenvolvimento</a:t>
            </a:r>
            <a:r>
              <a:rPr lang="en-US" sz="2800" dirty="0"/>
              <a:t> do Leaderboard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2662DA-D373-4466-B42E-E3D3C54D0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76" y="4689508"/>
            <a:ext cx="10874060" cy="228705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300" b="1" cap="all" spc="200" dirty="0" err="1">
                <a:latin typeface="+mj-lt"/>
              </a:rPr>
              <a:t>Em</a:t>
            </a:r>
            <a:r>
              <a:rPr lang="en-US" sz="1300" b="1" cap="all" spc="200" dirty="0">
                <a:latin typeface="+mj-lt"/>
              </a:rPr>
              <a:t> </a:t>
            </a:r>
            <a:r>
              <a:rPr lang="en-US" sz="1300" b="1" cap="all" spc="200" dirty="0" err="1">
                <a:latin typeface="+mj-lt"/>
              </a:rPr>
              <a:t>uma</a:t>
            </a:r>
            <a:r>
              <a:rPr lang="en-US" sz="1300" b="1" cap="all" spc="200" dirty="0">
                <a:latin typeface="+mj-lt"/>
              </a:rPr>
              <a:t> </a:t>
            </a:r>
            <a:r>
              <a:rPr lang="en-US" sz="1300" b="1" cap="all" spc="200" dirty="0" err="1">
                <a:latin typeface="+mj-lt"/>
              </a:rPr>
              <a:t>etapa</a:t>
            </a:r>
            <a:r>
              <a:rPr lang="en-US" sz="1300" b="1" cap="all" spc="200" dirty="0">
                <a:latin typeface="+mj-lt"/>
              </a:rPr>
              <a:t> </a:t>
            </a:r>
            <a:r>
              <a:rPr lang="en-US" sz="1300" b="1" cap="all" spc="200" dirty="0" err="1">
                <a:latin typeface="+mj-lt"/>
              </a:rPr>
              <a:t>subsequente</a:t>
            </a:r>
            <a:r>
              <a:rPr lang="en-US" sz="1300" cap="all" spc="200" dirty="0">
                <a:latin typeface="+mj-lt"/>
              </a:rPr>
              <a:t>, as informações da base de dados (</a:t>
            </a:r>
            <a:r>
              <a:rPr lang="en-US" sz="1300" cap="all" spc="200" dirty="0" err="1">
                <a:latin typeface="+mj-lt"/>
              </a:rPr>
              <a:t>photo_ID</a:t>
            </a:r>
            <a:r>
              <a:rPr lang="en-US" sz="1300" cap="all" spc="200" dirty="0">
                <a:latin typeface="+mj-lt"/>
              </a:rPr>
              <a:t> e score) </a:t>
            </a:r>
            <a:r>
              <a:rPr lang="en-US" sz="1300" cap="all" spc="200" dirty="0" err="1">
                <a:latin typeface="+mj-lt"/>
              </a:rPr>
              <a:t>serão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extraídas</a:t>
            </a:r>
            <a:endParaRPr lang="en-US" sz="1300" cap="all" spc="200" dirty="0">
              <a:latin typeface="+mj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300" cap="all" spc="200" dirty="0" err="1">
                <a:latin typeface="+mj-lt"/>
              </a:rPr>
              <a:t>Apresentamos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os</a:t>
            </a:r>
            <a:r>
              <a:rPr lang="en-US" sz="1300" cap="all" spc="200" dirty="0">
                <a:latin typeface="+mj-lt"/>
              </a:rPr>
              <a:t> 8 </a:t>
            </a:r>
            <a:r>
              <a:rPr lang="en-US" sz="1300" cap="all" spc="200" dirty="0" err="1">
                <a:latin typeface="+mj-lt"/>
              </a:rPr>
              <a:t>melhores</a:t>
            </a:r>
            <a:r>
              <a:rPr lang="en-US" sz="1300" cap="all" spc="200" dirty="0">
                <a:latin typeface="+mj-lt"/>
              </a:rPr>
              <a:t> scores e as </a:t>
            </a:r>
            <a:r>
              <a:rPr lang="en-US" sz="1300" cap="all" spc="200" dirty="0" err="1">
                <a:latin typeface="+mj-lt"/>
              </a:rPr>
              <a:t>respectivas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fotos</a:t>
            </a:r>
            <a:r>
              <a:rPr lang="en-US" sz="1300" cap="all" spc="2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300" cap="all" spc="200" dirty="0">
                <a:latin typeface="+mj-lt"/>
              </a:rPr>
              <a:t>Se o </a:t>
            </a:r>
            <a:r>
              <a:rPr lang="en-US" sz="1300" cap="all" spc="200" dirty="0" err="1">
                <a:latin typeface="+mj-lt"/>
              </a:rPr>
              <a:t>usuário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não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tiver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gravado</a:t>
            </a:r>
            <a:r>
              <a:rPr lang="en-US" sz="1300" cap="all" spc="200" dirty="0">
                <a:latin typeface="+mj-lt"/>
              </a:rPr>
              <a:t> a </a:t>
            </a:r>
            <a:r>
              <a:rPr lang="en-US" sz="1300" cap="all" spc="200" dirty="0" err="1">
                <a:latin typeface="+mj-lt"/>
              </a:rPr>
              <a:t>sua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foto</a:t>
            </a:r>
            <a:r>
              <a:rPr lang="en-US" sz="1300" cap="all" spc="200" dirty="0">
                <a:latin typeface="+mj-lt"/>
              </a:rPr>
              <a:t>, </a:t>
            </a:r>
            <a:r>
              <a:rPr lang="en-US" sz="1300" cap="all" spc="200" dirty="0" err="1">
                <a:latin typeface="+mj-lt"/>
              </a:rPr>
              <a:t>uma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imagem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genérica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será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utilizada</a:t>
            </a:r>
            <a:r>
              <a:rPr lang="en-US" sz="1300" cap="all" spc="200" dirty="0">
                <a:latin typeface="+mj-lt"/>
              </a:rPr>
              <a:t>.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3A2EA104-9C09-4A3C-A989-5173F5C6F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7"/>
          <a:stretch/>
        </p:blipFill>
        <p:spPr bwMode="auto">
          <a:xfrm>
            <a:off x="4238970" y="166078"/>
            <a:ext cx="7792116" cy="43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Content Placeholder 6">
            <a:extLst>
              <a:ext uri="{FF2B5EF4-FFF2-40B4-BE49-F238E27FC236}">
                <a16:creationId xmlns:a16="http://schemas.microsoft.com/office/drawing/2014/main" id="{88F67FAB-92E2-4095-BBB0-406BFD80F9AD}"/>
              </a:ext>
            </a:extLst>
          </p:cNvPr>
          <p:cNvSpPr txBox="1">
            <a:spLocks/>
          </p:cNvSpPr>
          <p:nvPr/>
        </p:nvSpPr>
        <p:spPr>
          <a:xfrm>
            <a:off x="754777" y="2646690"/>
            <a:ext cx="3205049" cy="2322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300" b="1" cap="all" spc="200" dirty="0">
                <a:latin typeface="+mj-lt"/>
              </a:rPr>
              <a:t>No </a:t>
            </a:r>
            <a:r>
              <a:rPr lang="en-US" sz="1300" b="1" cap="all" spc="200" dirty="0" err="1">
                <a:latin typeface="+mj-lt"/>
              </a:rPr>
              <a:t>fim</a:t>
            </a:r>
            <a:r>
              <a:rPr lang="en-US" sz="1300" b="1" cap="all" spc="200" dirty="0">
                <a:latin typeface="+mj-lt"/>
              </a:rPr>
              <a:t> do </a:t>
            </a:r>
            <a:r>
              <a:rPr lang="en-US" sz="1300" b="1" cap="all" spc="200" dirty="0" err="1">
                <a:latin typeface="+mj-lt"/>
              </a:rPr>
              <a:t>jogo</a:t>
            </a:r>
            <a:r>
              <a:rPr lang="en-US" sz="1300" b="1" cap="all" spc="200" dirty="0">
                <a:latin typeface="+mj-lt"/>
              </a:rPr>
              <a:t>: </a:t>
            </a:r>
            <a:r>
              <a:rPr lang="en-US" sz="1300" cap="all" spc="200" dirty="0">
                <a:latin typeface="+mj-lt"/>
              </a:rPr>
              <a:t>O </a:t>
            </a:r>
            <a:r>
              <a:rPr lang="en-US" sz="1300" cap="all" spc="200" dirty="0" err="1">
                <a:latin typeface="+mj-lt"/>
              </a:rPr>
              <a:t>rosto</a:t>
            </a:r>
            <a:r>
              <a:rPr lang="en-US" sz="1300" cap="all" spc="200" dirty="0">
                <a:latin typeface="+mj-lt"/>
              </a:rPr>
              <a:t> do </a:t>
            </a:r>
            <a:r>
              <a:rPr lang="en-US" sz="1300" cap="all" spc="200" dirty="0" err="1">
                <a:latin typeface="+mj-lt"/>
              </a:rPr>
              <a:t>jogador</a:t>
            </a:r>
            <a:r>
              <a:rPr lang="en-US" sz="1300" cap="all" spc="200" dirty="0">
                <a:latin typeface="+mj-lt"/>
              </a:rPr>
              <a:t> é </a:t>
            </a:r>
            <a:r>
              <a:rPr lang="en-US" sz="1300" cap="all" spc="200" dirty="0" err="1">
                <a:latin typeface="+mj-lt"/>
              </a:rPr>
              <a:t>detectado</a:t>
            </a:r>
            <a:r>
              <a:rPr lang="en-US" sz="1300" cap="all" spc="200" dirty="0">
                <a:latin typeface="+mj-lt"/>
              </a:rPr>
              <a:t>. Essa </a:t>
            </a:r>
            <a:r>
              <a:rPr lang="en-US" sz="1300" cap="all" spc="200" dirty="0" err="1">
                <a:latin typeface="+mj-lt"/>
              </a:rPr>
              <a:t>parte</a:t>
            </a:r>
            <a:r>
              <a:rPr lang="en-US" sz="1300" cap="all" spc="200" dirty="0">
                <a:latin typeface="+mj-lt"/>
              </a:rPr>
              <a:t> da </a:t>
            </a:r>
            <a:r>
              <a:rPr lang="en-US" sz="1300" cap="all" spc="200" dirty="0" err="1">
                <a:latin typeface="+mj-lt"/>
              </a:rPr>
              <a:t>imagem</a:t>
            </a:r>
            <a:r>
              <a:rPr lang="en-US" sz="1300" cap="all" spc="200" dirty="0">
                <a:latin typeface="+mj-lt"/>
              </a:rPr>
              <a:t> é </a:t>
            </a:r>
            <a:r>
              <a:rPr lang="en-US" sz="1300" cap="all" spc="200" dirty="0" err="1">
                <a:latin typeface="+mj-lt"/>
              </a:rPr>
              <a:t>recortada</a:t>
            </a:r>
            <a:r>
              <a:rPr lang="en-US" sz="1300" cap="all" spc="200" dirty="0">
                <a:latin typeface="+mj-lt"/>
              </a:rPr>
              <a:t> e </a:t>
            </a:r>
            <a:r>
              <a:rPr lang="en-US" sz="1300" cap="all" spc="200" dirty="0" err="1">
                <a:latin typeface="+mj-lt"/>
              </a:rPr>
              <a:t>gravada</a:t>
            </a:r>
            <a:r>
              <a:rPr lang="en-US" sz="1300" cap="all" spc="2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300" cap="all" spc="200" dirty="0">
                <a:latin typeface="+mj-lt"/>
              </a:rPr>
              <a:t>as informações da </a:t>
            </a:r>
            <a:r>
              <a:rPr lang="en-US" sz="1300" cap="all" spc="200" dirty="0" err="1">
                <a:latin typeface="+mj-lt"/>
              </a:rPr>
              <a:t>foto</a:t>
            </a:r>
            <a:r>
              <a:rPr lang="en-US" sz="1300" cap="all" spc="200" dirty="0">
                <a:latin typeface="+mj-lt"/>
              </a:rPr>
              <a:t> e o score </a:t>
            </a:r>
            <a:r>
              <a:rPr lang="en-US" sz="1300" cap="all" spc="200" dirty="0" err="1">
                <a:latin typeface="+mj-lt"/>
              </a:rPr>
              <a:t>são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salvas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na</a:t>
            </a:r>
            <a:r>
              <a:rPr lang="en-US" sz="1300" cap="all" spc="200" dirty="0">
                <a:latin typeface="+mj-lt"/>
              </a:rPr>
              <a:t> base de dados (SQLite)</a:t>
            </a:r>
          </a:p>
        </p:txBody>
      </p:sp>
    </p:spTree>
    <p:extLst>
      <p:ext uri="{BB962C8B-B14F-4D97-AF65-F5344CB8AC3E}">
        <p14:creationId xmlns:p14="http://schemas.microsoft.com/office/powerpoint/2010/main" val="351299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4AED-B714-4A43-BC2E-B9C4CD19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de Ideias relacionadas com atividade física</a:t>
            </a:r>
            <a:endParaRPr lang="en-US" dirty="0"/>
          </a:p>
        </p:txBody>
      </p:sp>
      <p:pic>
        <p:nvPicPr>
          <p:cNvPr id="1026" name="Picture 2" descr="How to Do a Perfect Squat (Plus, 3 Next-Level Variations) - Fitbit Blog">
            <a:extLst>
              <a:ext uri="{FF2B5EF4-FFF2-40B4-BE49-F238E27FC236}">
                <a16:creationId xmlns:a16="http://schemas.microsoft.com/office/drawing/2014/main" id="{67EF2B69-BE86-4157-86AC-6202F39956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 b="5882"/>
          <a:stretch/>
        </p:blipFill>
        <p:spPr bwMode="auto">
          <a:xfrm>
            <a:off x="3101157" y="2595529"/>
            <a:ext cx="3722248" cy="25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8C8D8E-1CC1-4DB9-B51C-5D6F0C48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55" y="3109879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7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BB680715-0663-5D08-6392-F09CA5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8C5993-8525-4EF9-AF42-F69AE67E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5759005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7E2E8"/>
      </a:lt2>
      <a:accent1>
        <a:srgbClr val="52B63F"/>
      </a:accent1>
      <a:accent2>
        <a:srgbClr val="7AB032"/>
      </a:accent2>
      <a:accent3>
        <a:srgbClr val="A5A639"/>
      </a:accent3>
      <a:accent4>
        <a:srgbClr val="B88234"/>
      </a:accent4>
      <a:accent5>
        <a:srgbClr val="CA5D46"/>
      </a:accent5>
      <a:accent6>
        <a:srgbClr val="B83454"/>
      </a:accent6>
      <a:hlink>
        <a:srgbClr val="BF6B3F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183</Words>
  <Application>Microsoft Office PowerPoint</Application>
  <PresentationFormat>Ecrã Panorâmico</PresentationFormat>
  <Paragraphs>32</Paragraphs>
  <Slides>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Amasis MT Pro Black</vt:lpstr>
      <vt:lpstr>Bookman Old Style</vt:lpstr>
      <vt:lpstr>Calibri</vt:lpstr>
      <vt:lpstr>Franklin Gothic Book</vt:lpstr>
      <vt:lpstr>RetrospectVTI</vt:lpstr>
      <vt:lpstr>Jogo Interativo do Mario</vt:lpstr>
      <vt:lpstr>Jogo Interativo do Mario</vt:lpstr>
      <vt:lpstr>Progressos </vt:lpstr>
      <vt:lpstr>Obtenção dos Sprites</vt:lpstr>
      <vt:lpstr>Controles</vt:lpstr>
      <vt:lpstr>Desenvolvimento dos Controlos e da Geração do Mapa</vt:lpstr>
      <vt:lpstr>Desenvolvimento do Leaderboard</vt:lpstr>
      <vt:lpstr>Desenvolvimento de Ideias relacionadas com atividade física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 Interativo do Mario</dc:title>
  <dc:creator>Carlos Alberto</dc:creator>
  <cp:lastModifiedBy>Carlos Alberto</cp:lastModifiedBy>
  <cp:revision>6</cp:revision>
  <dcterms:created xsi:type="dcterms:W3CDTF">2022-03-20T16:59:03Z</dcterms:created>
  <dcterms:modified xsi:type="dcterms:W3CDTF">2022-03-21T17:09:01Z</dcterms:modified>
</cp:coreProperties>
</file>